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96"/>
        <p:guide pos="382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68530" y="2282350"/>
            <a:ext cx="1386009" cy="1383242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865030" y="4036301"/>
            <a:ext cx="2409608" cy="282181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p>
            <a:pPr indent="0" algn="ctr"/>
            <a:r>
              <a:rPr lang="zh-TW" sz="1905">
                <a:latin typeface="MingLiU" panose="02020309000000000000" charset="-120"/>
                <a:ea typeface="MingLiU" panose="02020309000000000000" charset="-120"/>
              </a:rPr>
              <a:t>到梦空间</a:t>
            </a:r>
            <a:r>
              <a:rPr lang="zh-TW" sz="1905" b="1">
                <a:latin typeface="MingLiU" panose="02020309000000000000" charset="-120"/>
                <a:ea typeface="MingLiU" panose="02020309000000000000" charset="-120"/>
              </a:rPr>
              <a:t>APP</a:t>
            </a:r>
            <a:r>
              <a:rPr lang="zh-TW" sz="1905">
                <a:latin typeface="MingLiU" panose="02020309000000000000" charset="-120"/>
                <a:ea typeface="MingLiU" panose="02020309000000000000" charset="-120"/>
              </a:rPr>
              <a:t>使用指南</a:t>
            </a:r>
            <a:endParaRPr lang="zh-TW" sz="1905">
              <a:latin typeface="MingLiU" panose="02020309000000000000" charset="-120"/>
              <a:ea typeface="MingLiU" panose="02020309000000000000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141563" y="4689191"/>
            <a:ext cx="1857003" cy="487017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 algn="ctr">
              <a:spcAft>
                <a:spcPts val="560"/>
              </a:spcAft>
            </a:pPr>
            <a:r>
              <a:rPr lang="zh-TW" sz="1360">
                <a:latin typeface="楷体" panose="02010609060101010101" charset="-122"/>
                <a:ea typeface="楷体" panose="02010609060101010101" charset="-122"/>
              </a:rPr>
              <a:t>适用于</a:t>
            </a:r>
            <a:r>
              <a:rPr lang="en-US" sz="1360">
                <a:latin typeface="楷体" panose="02010609060101010101" charset="-122"/>
              </a:rPr>
              <a:t>App4.3.9.1</a:t>
            </a:r>
            <a:r>
              <a:rPr lang="zh-TW" sz="1360">
                <a:latin typeface="楷体" panose="02010609060101010101" charset="-122"/>
                <a:ea typeface="楷体" panose="02010609060101010101" charset="-122"/>
              </a:rPr>
              <a:t>版本</a:t>
            </a:r>
            <a:endParaRPr lang="zh-TW" sz="1360">
              <a:latin typeface="楷体" panose="02010609060101010101" charset="-122"/>
              <a:ea typeface="楷体" panose="02010609060101010101" charset="-122"/>
            </a:endParaRPr>
          </a:p>
          <a:p>
            <a:pPr indent="0" algn="ctr"/>
            <a:r>
              <a:rPr lang="zh-TW" sz="1360">
                <a:latin typeface="楷体" panose="02010609060101010101" charset="-122"/>
                <a:ea typeface="楷体" panose="02010609060101010101" charset="-122"/>
              </a:rPr>
              <a:t>202</a:t>
            </a:r>
            <a:r>
              <a:rPr lang="en-US" altLang="zh-TW" sz="1360"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TW" sz="1360">
                <a:latin typeface="楷体" panose="02010609060101010101" charset="-122"/>
                <a:ea typeface="楷体" panose="02010609060101010101" charset="-122"/>
              </a:rPr>
              <a:t>年</a:t>
            </a:r>
            <a:r>
              <a:rPr lang="en-US" altLang="zh-TW" sz="1360">
                <a:latin typeface="楷体" panose="02010609060101010101" charset="-122"/>
                <a:ea typeface="楷体" panose="02010609060101010101" charset="-122"/>
              </a:rPr>
              <a:t>9</a:t>
            </a:r>
            <a:r>
              <a:rPr lang="zh-TW" sz="1360">
                <a:latin typeface="楷体" panose="02010609060101010101" charset="-122"/>
                <a:ea typeface="楷体" panose="02010609060101010101" charset="-122"/>
              </a:rPr>
              <a:t>月</a:t>
            </a:r>
            <a:r>
              <a:rPr lang="en-US" altLang="zh-TW" sz="1360">
                <a:latin typeface="楷体" panose="02010609060101010101" charset="-122"/>
                <a:ea typeface="楷体" panose="02010609060101010101" charset="-122"/>
              </a:rPr>
              <a:t>23</a:t>
            </a:r>
            <a:r>
              <a:rPr lang="zh-TW" sz="1360">
                <a:latin typeface="楷体" panose="02010609060101010101" charset="-122"/>
                <a:ea typeface="楷体" panose="02010609060101010101" charset="-122"/>
              </a:rPr>
              <a:t>日</a:t>
            </a:r>
            <a:endParaRPr lang="zh-TW" sz="136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6749697" y="1467966"/>
            <a:ext cx="2348745" cy="23791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0000">
                <a:alpha val="0"/>
              </a:srgbClr>
            </a:solidFill>
          </a:ln>
        </p:spPr>
        <p:txBody>
          <a:bodyPr wrap="none" lIns="0" tIns="0" rIns="0" bIns="0">
            <a:noAutofit/>
          </a:bodyPr>
          <a:p>
            <a:pPr indent="0"/>
            <a:r>
              <a:rPr lang="zh-TW" sz="2180">
                <a:solidFill>
                  <a:srgbClr val="FFFFFF"/>
                </a:solidFill>
                <a:latin typeface="MS Mincho"/>
                <a:ea typeface="MS Mincho"/>
              </a:rPr>
              <a:t>到梦空</a:t>
            </a:r>
            <a:r>
              <a:rPr lang="zh-TW" sz="218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间 </a:t>
            </a:r>
            <a:r>
              <a:rPr lang="en-US" sz="2180">
                <a:solidFill>
                  <a:srgbClr val="FFFFFF"/>
                </a:solidFill>
                <a:latin typeface="Arial" panose="020B0604020202020204"/>
              </a:rPr>
              <a:t>Mobile Application</a:t>
            </a:r>
            <a:endParaRPr lang="en-US" sz="218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970963" y="3167048"/>
            <a:ext cx="2249498" cy="53312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0000">
                <a:alpha val="0"/>
              </a:srgbClr>
            </a:solidFill>
          </a:ln>
        </p:spPr>
        <p:txBody>
          <a:bodyPr wrap="none" lIns="0" tIns="0" rIns="0" bIns="0">
            <a:noAutofit/>
          </a:bodyPr>
          <a:p>
            <a:pPr indent="0"/>
            <a:r>
              <a:rPr lang="zh-TW" sz="3270" b="1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劲楷简" panose="00020600040101010101" charset="-122"/>
              </a:rPr>
              <a:t>1</a:t>
            </a:r>
            <a:r>
              <a:rPr lang="zh-TW" sz="3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劲楷简" panose="00020600040101010101" charset="-122"/>
              </a:rPr>
              <a:t>、注册激活</a:t>
            </a:r>
            <a:endParaRPr lang="zh-TW" sz="3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  <a:sym typeface="汉仪劲楷简" panose="00020600040101010101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6749697" y="879973"/>
            <a:ext cx="2348745" cy="237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84848"/>
                </a:solidFill>
              </a14:hiddenFill>
            </a:ext>
          </a:extLst>
        </p:spPr>
        <p:txBody>
          <a:bodyPr wrap="none" lIns="0" tIns="0" rIns="0" bIns="0">
            <a:noAutofit/>
          </a:bodyPr>
          <a:p>
            <a:pPr algn="l">
              <a:buClrTx/>
              <a:buSzTx/>
              <a:buFontTx/>
            </a:pPr>
            <a:r>
              <a:rPr lang="zh-TW" sz="2180">
                <a:solidFill>
                  <a:srgbClr val="FFFFFF"/>
                </a:solidFill>
                <a:latin typeface="MS Mincho"/>
                <a:ea typeface="MS Mincho"/>
              </a:rPr>
              <a:t>到梦空间 </a:t>
            </a:r>
            <a:r>
              <a:rPr lang="zh-TW" sz="2180">
                <a:solidFill>
                  <a:srgbClr val="FFFFFF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Mobile Application</a:t>
            </a:r>
            <a:endParaRPr lang="zh-TW" sz="2180">
              <a:solidFill>
                <a:srgbClr val="FFFFFF"/>
              </a:solidFill>
              <a:latin typeface="Arial" panose="020B0604020202020204" pitchFamily="34" charset="0"/>
              <a:ea typeface="MS Mincho"/>
              <a:cs typeface="Arial" panose="020B060402020202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42418" y="1467966"/>
            <a:ext cx="791330" cy="30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84848"/>
                </a:solidFill>
              </a14:hiddenFill>
            </a:ext>
          </a:extLst>
        </p:spPr>
        <p:txBody>
          <a:bodyPr wrap="none" lIns="0" tIns="0" rIns="0" bIns="0">
            <a:noAutofit/>
          </a:bodyPr>
          <a:p>
            <a:pPr indent="0"/>
            <a:r>
              <a:rPr lang="zh-TW" sz="1815" b="1">
                <a:solidFill>
                  <a:srgbClr val="F1BA64"/>
                </a:solidFill>
                <a:latin typeface="汉仪劲楷简" panose="00020600040101010101" charset="-122"/>
                <a:ea typeface="汉仪劲楷简" panose="00020600040101010101" charset="-122"/>
              </a:rPr>
              <a:t>激活页</a:t>
            </a:r>
            <a:endParaRPr lang="zh-TW" sz="1815" b="1">
              <a:solidFill>
                <a:srgbClr val="F1BA64"/>
              </a:solidFill>
              <a:latin typeface="汉仪劲楷简" panose="00020600040101010101" charset="-122"/>
              <a:ea typeface="汉仪劲楷简" panose="0002060004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442533" y="1990947"/>
            <a:ext cx="3502369" cy="43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84848"/>
                </a:solidFill>
              </a14:hiddenFill>
            </a:ext>
          </a:extLst>
        </p:spPr>
        <p:txBody>
          <a:bodyPr lIns="0" tIns="0" rIns="0" bIns="0">
            <a:noAutofit/>
          </a:bodyPr>
          <a:p>
            <a:pPr indent="0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所在院校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  <a:sym typeface="汉仪书魂体简" panose="02010600000101010101" charset="-122"/>
            </a:endParaRPr>
          </a:p>
          <a:p>
            <a:pPr indent="0" algn="just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根据填写学校名称进行搜索，下拉菜单最多展示5条。</a:t>
            </a:r>
            <a:r>
              <a:rPr lang="zh-TW" sz="1270">
                <a:solidFill>
                  <a:srgbClr val="F3BA64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需要选择下拉菜单中的学 校名称。</a:t>
            </a:r>
            <a:endParaRPr lang="zh-TW" sz="1270">
              <a:solidFill>
                <a:srgbClr val="F3BA64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  <a:sym typeface="汉仪书魂体简" panose="02010600000101010101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442533" y="2709772"/>
            <a:ext cx="3502369" cy="550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84848"/>
                </a:solidFill>
              </a14:hiddenFill>
            </a:ext>
          </a:extLst>
        </p:spPr>
        <p:txBody>
          <a:bodyPr lIns="0" tIns="0" rIns="0" bIns="0">
            <a:noAutofit/>
          </a:bodyPr>
          <a:p>
            <a:pPr indent="0" algn="just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学号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  <a:sym typeface="汉仪书魂体简" panose="02010600000101010101" charset="-122"/>
            </a:endParaRPr>
          </a:p>
          <a:p>
            <a:pPr indent="0" algn="just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正确输入，需与管理端导入数据一致。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  <a:sym typeface="汉仪书魂体简" panose="02010600000101010101" charset="-122"/>
            </a:endParaRPr>
          </a:p>
          <a:p>
            <a:pPr indent="0" algn="just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3BA64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常见提示失败原因：</a:t>
            </a: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该学号已激活，请前往登录；该学号不存在，请联系学校 管理员查询；验证超时，请检查网络环境。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  <a:sym typeface="汉仪书魂体简" panose="02010600000101010101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442533" y="3820400"/>
            <a:ext cx="2677957" cy="409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84848"/>
                </a:solidFill>
              </a14:hiddenFill>
            </a:ext>
          </a:extLst>
        </p:spPr>
        <p:txBody>
          <a:bodyPr lIns="0" tIns="0" rIns="0" bIns="0">
            <a:noAutofit/>
          </a:bodyPr>
          <a:p>
            <a:pPr indent="0" algn="just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sym typeface="汉仪书魂体简" panose="02010600000101010101" charset="-122"/>
              </a:rPr>
              <a:t>真实姓名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sym typeface="汉仪书魂体简" panose="02010600000101010101" charset="-122"/>
            </a:endParaRPr>
          </a:p>
          <a:p>
            <a:pPr indent="0" algn="just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sym typeface="汉仪书魂体简" panose="02010600000101010101" charset="-122"/>
              </a:rPr>
              <a:t>正确输入，需与管理端导入数据一致。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sym typeface="汉仪书魂体简" panose="02010600000101010101" charset="-122"/>
            </a:endParaRPr>
          </a:p>
          <a:p>
            <a:pPr indent="0" algn="just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sym typeface="汉仪书魂体简" panose="02010600000101010101" charset="-122"/>
              </a:rPr>
              <a:t>常见提示失败原因：该用户不存在，请联系学校管理员查询。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sym typeface="汉仪书魂体简" panose="02010600000101010101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442533" y="4736222"/>
            <a:ext cx="3505136" cy="464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84848"/>
                </a:solidFill>
              </a14:hiddenFill>
            </a:ext>
          </a:extLst>
        </p:spPr>
        <p:txBody>
          <a:bodyPr lIns="0" tIns="0" rIns="0" bIns="0">
            <a:noAutofit/>
          </a:bodyPr>
          <a:p>
            <a:pPr indent="0" algn="just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验证信息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  <a:sym typeface="汉仪书魂体简" panose="02010600000101010101" charset="-122"/>
            </a:endParaRPr>
          </a:p>
          <a:p>
            <a:pPr indent="0" algn="just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验证信息默认灰色不可操作。所在院校、学号、真实姓名填写完成。</a:t>
            </a:r>
            <a:r>
              <a:rPr lang="zh-CN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“立</a:t>
            </a: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  <a:sym typeface="汉仪书魂体简" panose="02010600000101010101" charset="-122"/>
              </a:rPr>
              <a:t>即验 证”亮起，可进行操作。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  <a:sym typeface="汉仪书魂体简" panose="02010600000101010101" charset="-122"/>
            </a:endParaRPr>
          </a:p>
        </p:txBody>
      </p:sp>
      <p:pic>
        <p:nvPicPr>
          <p:cNvPr id="9" name="图片 8" descr="4593424AF1EA3FFD062B89C4C24630DE"/>
          <p:cNvPicPr/>
          <p:nvPr/>
        </p:nvPicPr>
        <p:blipFill>
          <a:blip r:embed="rId1"/>
          <a:srcRect t="3860"/>
          <a:stretch>
            <a:fillRect/>
          </a:stretch>
        </p:blipFill>
        <p:spPr>
          <a:xfrm>
            <a:off x="2174508" y="1206879"/>
            <a:ext cx="2612599" cy="4558360"/>
          </a:xfrm>
          <a:prstGeom prst="rect">
            <a:avLst/>
          </a:prstGeom>
        </p:spPr>
      </p:pic>
      <p:cxnSp>
        <p:nvCxnSpPr>
          <p:cNvPr id="2" name="直接箭头连接符 1"/>
          <p:cNvCxnSpPr/>
          <p:nvPr/>
        </p:nvCxnSpPr>
        <p:spPr>
          <a:xfrm flipV="1">
            <a:off x="3854450" y="2127885"/>
            <a:ext cx="1517650" cy="76898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3884930" y="2856865"/>
            <a:ext cx="1537335" cy="93091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4006215" y="3959225"/>
            <a:ext cx="1315085" cy="65786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7548520" y="1399841"/>
            <a:ext cx="2348745" cy="237918"/>
          </a:xfrm>
          <a:prstGeom prst="rect">
            <a:avLst/>
          </a:prstGeom>
          <a:solidFill>
            <a:srgbClr val="484848"/>
          </a:solidFill>
        </p:spPr>
        <p:txBody>
          <a:bodyPr wrap="none" lIns="0" tIns="0" rIns="0" bIns="0">
            <a:noAutofit/>
          </a:bodyPr>
          <a:p>
            <a:pPr indent="0"/>
            <a:r>
              <a:rPr lang="zh-TW" sz="1635">
                <a:solidFill>
                  <a:srgbClr val="FFFFFF"/>
                </a:solidFill>
                <a:latin typeface="MS Mincho"/>
                <a:ea typeface="MS Mincho"/>
              </a:rPr>
              <a:t>到梦空</a:t>
            </a:r>
            <a:r>
              <a:rPr lang="zh-TW" sz="1635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间 </a:t>
            </a:r>
            <a:r>
              <a:rPr lang="en-US" sz="1360">
                <a:solidFill>
                  <a:srgbClr val="FFFFFF"/>
                </a:solidFill>
                <a:latin typeface="Arial" panose="020B0604020202020204"/>
              </a:rPr>
              <a:t>Mobile Application</a:t>
            </a:r>
            <a:endParaRPr lang="en-US" sz="136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354813" y="1853545"/>
            <a:ext cx="3505367" cy="3249467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>
            <a:noAutofit/>
          </a:bodyPr>
          <a:p>
            <a:pPr algn="l">
              <a:buClrTx/>
              <a:buSzTx/>
              <a:buFontTx/>
            </a:pPr>
            <a:r>
              <a:rPr lang="zh-TW" sz="1815" b="1">
                <a:solidFill>
                  <a:srgbClr val="F1BA64"/>
                </a:solidFill>
                <a:latin typeface="汉仪劲楷简" panose="00020600040101010101" charset="-122"/>
                <a:ea typeface="汉仪劲楷简" panose="00020600040101010101" charset="-122"/>
              </a:rPr>
              <a:t>激活页</a:t>
            </a:r>
            <a:endParaRPr lang="zh-TW" sz="1815" b="1">
              <a:solidFill>
                <a:srgbClr val="F1BA64"/>
              </a:solidFill>
              <a:latin typeface="汉仪劲楷简" panose="00020600040101010101" charset="-122"/>
              <a:ea typeface="汉仪劲楷简" panose="00020600040101010101" charset="-122"/>
            </a:endParaRPr>
          </a:p>
          <a:p>
            <a:pPr algn="l">
              <a:buClrTx/>
              <a:buSzTx/>
              <a:buFontTx/>
            </a:pPr>
            <a:endParaRPr lang="zh-TW" sz="1815" b="1">
              <a:solidFill>
                <a:srgbClr val="F1BA64"/>
              </a:solidFill>
              <a:latin typeface="汉仪劲楷简" panose="00020600040101010101" charset="-122"/>
              <a:ea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绑定手机号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输入手机号，点击获取验证码，判断手机号是否可用。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0"/>
              </a:spcAft>
            </a:pP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设置密码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密码要求：6-18位字符，只能使用数字、字母和标点符号（空格除外）；必须 包含数字、字母、标点符号中的两种以上字符。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0"/>
              </a:spcAft>
            </a:pP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立即绑定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60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“立即绑定”默认灰色不可操作。手机号、验证码及密码填写完成。“立即绑 定”亮起，可进行操作。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</p:txBody>
      </p:sp>
      <p:pic>
        <p:nvPicPr>
          <p:cNvPr id="5" name="图片 4" descr="E4D7F69463E8FC2E38EAA97A9F530805"/>
          <p:cNvPicPr/>
          <p:nvPr/>
        </p:nvPicPr>
        <p:blipFill>
          <a:blip r:embed="rId1"/>
          <a:srcRect t="3969"/>
          <a:stretch>
            <a:fillRect/>
          </a:stretch>
        </p:blipFill>
        <p:spPr>
          <a:xfrm>
            <a:off x="2174508" y="1141751"/>
            <a:ext cx="2613752" cy="457450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6684454" y="1469695"/>
            <a:ext cx="3737636" cy="353994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>
            <a:noAutofit/>
          </a:bodyPr>
          <a:p>
            <a:pPr indent="1536700">
              <a:lnSpc>
                <a:spcPts val="3890"/>
              </a:lnSpc>
              <a:spcAft>
                <a:spcPts val="1610"/>
              </a:spcAft>
            </a:pPr>
            <a:r>
              <a:rPr lang="zh-TW" sz="1635">
                <a:solidFill>
                  <a:srgbClr val="FFFFFF"/>
                </a:solidFill>
                <a:latin typeface="MS Mincho"/>
                <a:ea typeface="MS Mincho"/>
              </a:rPr>
              <a:t>到梦空</a:t>
            </a:r>
            <a:r>
              <a:rPr lang="zh-TW" sz="1635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间 </a:t>
            </a:r>
            <a:r>
              <a:rPr lang="en-US" sz="1360">
                <a:solidFill>
                  <a:srgbClr val="FFFFFF"/>
                </a:solidFill>
                <a:latin typeface="Arial" panose="020B0604020202020204"/>
              </a:rPr>
              <a:t>Mobile Application </a:t>
            </a:r>
            <a:r>
              <a:rPr lang="zh-TW" sz="1815" b="1">
                <a:solidFill>
                  <a:srgbClr val="F1BA64"/>
                </a:solidFill>
                <a:latin typeface="汉仪劲楷简" panose="00020600040101010101" charset="-122"/>
                <a:ea typeface="汉仪劲楷简" panose="00020600040101010101" charset="-122"/>
              </a:rPr>
              <a:t>激活页</a:t>
            </a:r>
            <a:endParaRPr lang="zh-TW" sz="1450" u="sng">
              <a:solidFill>
                <a:srgbClr val="F1BA6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 fontAlgn="auto">
              <a:lnSpc>
                <a:spcPct val="100000"/>
              </a:lnSpc>
              <a:spcAft>
                <a:spcPts val="14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关联邮箱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120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可以点击暂时跳过，直接激活登陆。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120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如需绑定需要输入邮箱地址点击获取验证码判断是否可用。（由于QQ邮箱部分 功能限制问题，为防止收不到验证码问题建议使用其他邮箱，可在APP跳转至 邮箱进行验证）。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14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激活账号成功！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点击返回，返回登录页面；点击进入，直接登录到首页。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</p:txBody>
      </p:sp>
      <p:pic>
        <p:nvPicPr>
          <p:cNvPr id="5" name="图片 4" descr="3BFA0ACCB610D6EE00878DDAD6D04EB7"/>
          <p:cNvPicPr/>
          <p:nvPr/>
        </p:nvPicPr>
        <p:blipFill>
          <a:blip r:embed="rId1"/>
          <a:srcRect t="2505"/>
          <a:stretch>
            <a:fillRect/>
          </a:stretch>
        </p:blipFill>
        <p:spPr>
          <a:xfrm>
            <a:off x="1586054" y="1141751"/>
            <a:ext cx="2207424" cy="4574498"/>
          </a:xfrm>
          <a:prstGeom prst="rect">
            <a:avLst/>
          </a:prstGeom>
        </p:spPr>
      </p:pic>
      <p:pic>
        <p:nvPicPr>
          <p:cNvPr id="6" name="图片 5" descr="EC951D8D217DFC72AB83D26CD705D8AA"/>
          <p:cNvPicPr/>
          <p:nvPr/>
        </p:nvPicPr>
        <p:blipFill>
          <a:blip r:embed="rId2"/>
          <a:srcRect t="2926"/>
          <a:stretch>
            <a:fillRect/>
          </a:stretch>
        </p:blipFill>
        <p:spPr>
          <a:xfrm>
            <a:off x="3841315" y="1133106"/>
            <a:ext cx="2207424" cy="457449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矩形 4"/>
          <p:cNvSpPr/>
          <p:nvPr/>
        </p:nvSpPr>
        <p:spPr>
          <a:xfrm>
            <a:off x="5354697" y="1856311"/>
            <a:ext cx="387308" cy="213019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0000">
                <a:alpha val="0"/>
              </a:srgbClr>
            </a:solidFill>
          </a:ln>
        </p:spPr>
        <p:txBody>
          <a:bodyPr wrap="none" lIns="0" tIns="0" rIns="0" bIns="0">
            <a:noAutofit/>
          </a:bodyPr>
          <a:p>
            <a:pPr indent="0" algn="ctr"/>
            <a:r>
              <a:rPr lang="zh-TW" sz="1815" b="1">
                <a:solidFill>
                  <a:srgbClr val="F1BA64"/>
                </a:solidFill>
                <a:latin typeface="汉仪劲楷简" panose="00020600040101010101" charset="-122"/>
                <a:ea typeface="汉仪劲楷简" panose="00020600040101010101" charset="-122"/>
              </a:rPr>
              <a:t>登录</a:t>
            </a:r>
            <a:endParaRPr lang="zh-TW" sz="1815" b="1">
              <a:solidFill>
                <a:srgbClr val="F1BA64"/>
              </a:solidFill>
              <a:latin typeface="汉仪劲楷简" panose="00020600040101010101" charset="-122"/>
              <a:ea typeface="汉仪劲楷简" panose="00020600040101010101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48520" y="1399841"/>
            <a:ext cx="2348745" cy="23791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0000">
                <a:alpha val="0"/>
              </a:srgbClr>
            </a:solidFill>
          </a:ln>
        </p:spPr>
        <p:txBody>
          <a:bodyPr wrap="none" lIns="0" tIns="0" rIns="0" bIns="0">
            <a:noAutofit/>
          </a:bodyPr>
          <a:p>
            <a:pPr indent="0"/>
            <a:r>
              <a:rPr lang="zh-TW" sz="1635">
                <a:solidFill>
                  <a:srgbClr val="FFFFFF"/>
                </a:solidFill>
                <a:latin typeface="MS Mincho"/>
                <a:ea typeface="MS Mincho"/>
              </a:rPr>
              <a:t>到梦空</a:t>
            </a:r>
            <a:r>
              <a:rPr lang="zh-TW" sz="1635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间</a:t>
            </a:r>
            <a:r>
              <a:rPr lang="zh-TW" sz="1635">
                <a:solidFill>
                  <a:srgbClr val="FFFFFF"/>
                </a:solidFill>
                <a:latin typeface="MS Mincho"/>
                <a:ea typeface="MS Mincho"/>
              </a:rPr>
              <a:t> </a:t>
            </a:r>
            <a:r>
              <a:rPr lang="en-US" sz="1360">
                <a:solidFill>
                  <a:srgbClr val="FFFFFF"/>
                </a:solidFill>
                <a:latin typeface="Arial" panose="020B0604020202020204"/>
              </a:rPr>
              <a:t>Mobile Application</a:t>
            </a:r>
            <a:endParaRPr lang="en-US" sz="136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351931" y="2301715"/>
            <a:ext cx="3507902" cy="199463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>
            <a:noAutofit/>
          </a:bodyPr>
          <a:p>
            <a:pPr indent="0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身份证号/手机号登录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84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点击对应文字填写身份证号或者手机号。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密码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175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正确填写登录密码。密码输入错误，超过5次后提示：密码错误超过限制，请 1 5分钟后重新登录。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登录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  <a:spcAft>
                <a:spcPts val="600"/>
              </a:spcAft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登录按钮默认灰色不可点击。身份证号/手机号，密码全部填写完成后“登录” 按钮亮起，可以进行操作，登录成功够鹹首页。登录失败，弹出提示。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  <a:p>
            <a:pPr indent="0" fontAlgn="auto">
              <a:lnSpc>
                <a:spcPct val="100000"/>
              </a:lnSpc>
            </a:pPr>
            <a:r>
              <a:rPr lang="zh-TW" sz="1270">
                <a:solidFill>
                  <a:srgbClr val="FFFFFF"/>
                </a:solidFill>
                <a:latin typeface="汉仪劲楷简" panose="00020600040101010101" charset="-122"/>
                <a:ea typeface="汉仪劲楷简" panose="00020600040101010101" charset="-122"/>
                <a:cs typeface="汉仪劲楷简" panose="00020600040101010101" charset="-122"/>
              </a:rPr>
              <a:t>7天内直接登录（不需要填写登录信息），如果7天内没有再次登录或出现网络 中断，则需要重新输入账号密码。</a:t>
            </a:r>
            <a:endParaRPr lang="zh-TW" sz="1270">
              <a:solidFill>
                <a:srgbClr val="FFFFFF"/>
              </a:solidFill>
              <a:latin typeface="汉仪劲楷简" panose="00020600040101010101" charset="-122"/>
              <a:ea typeface="汉仪劲楷简" panose="00020600040101010101" charset="-122"/>
              <a:cs typeface="汉仪劲楷简" panose="00020600040101010101" charset="-122"/>
            </a:endParaRPr>
          </a:p>
        </p:txBody>
      </p:sp>
      <p:pic>
        <p:nvPicPr>
          <p:cNvPr id="14" name="图片 13" descr="D4C6EC7A757AFBD1313412D1456A4F96"/>
          <p:cNvPicPr/>
          <p:nvPr/>
        </p:nvPicPr>
        <p:blipFill>
          <a:blip r:embed="rId1"/>
          <a:srcRect t="2555"/>
          <a:stretch>
            <a:fillRect/>
          </a:stretch>
        </p:blipFill>
        <p:spPr>
          <a:xfrm>
            <a:off x="2174508" y="1206879"/>
            <a:ext cx="2614001" cy="457450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853</Words>
  <Application>WPS 演示</Application>
  <PresentationFormat>宽屏</PresentationFormat>
  <Paragraphs>59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Wingdings</vt:lpstr>
      <vt:lpstr>MingLiU</vt:lpstr>
      <vt:lpstr>楷体</vt:lpstr>
      <vt:lpstr>MS Mincho</vt:lpstr>
      <vt:lpstr>RomanS</vt:lpstr>
      <vt:lpstr>Arial</vt:lpstr>
      <vt:lpstr>汉仪劲楷简</vt:lpstr>
      <vt:lpstr>汉仪书魂体简</vt:lpstr>
      <vt:lpstr>Arial Unicode MS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独~松</cp:lastModifiedBy>
  <cp:revision>174</cp:revision>
  <dcterms:created xsi:type="dcterms:W3CDTF">2019-06-19T02:08:00Z</dcterms:created>
  <dcterms:modified xsi:type="dcterms:W3CDTF">2021-09-23T12:44:18Z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2052-11.1.0.10700</vt:lpwstr>
  </property>
  <property fmtid="{D5CDD505-2E9C-101B-9397-08002B2CF9AE}" pid="3" name="ICV">
    <vt:lpwstr>6FFF74D4E4464D7F99DB65B4AA2A8FE2</vt:lpwstr>
  </property>
</Properties>
</file>